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24"/>
  </p:notesMasterIdLst>
  <p:sldIdLst>
    <p:sldId id="280" r:id="rId2"/>
    <p:sldId id="281" r:id="rId3"/>
    <p:sldId id="283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272" r:id="rId2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 autoAdjust="0"/>
  </p:normalViewPr>
  <p:slideViewPr>
    <p:cSldViewPr showGuides="1">
      <p:cViewPr>
        <p:scale>
          <a:sx n="190" d="100"/>
          <a:sy n="190" d="100"/>
        </p:scale>
        <p:origin x="1910" y="61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27/10/2021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=""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=""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=""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=""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Direction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=""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=""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07623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=""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=""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=""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de l'économie, de l'emploi, du travail et des solidarités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=""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320687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=""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754809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=""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=""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=""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=""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=""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20687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=""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754809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=""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de l'économie, de l'emploi, du travail et des solidarités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=""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=""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=""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20687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=""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754809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=""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de l'économie, de l'emploi, du travail et des solidarités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=""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=""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=""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=""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de l'économie, de l'emploi, du travail et des solidarités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3478"/>
            <a:ext cx="216274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843558"/>
            <a:ext cx="9144000" cy="4338400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=""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=""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=""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27/10/2021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 smtClean="0"/>
              <a:t>Direction de l'économie, </a:t>
            </a:r>
            <a:br>
              <a:rPr lang="fr-FR" dirty="0" smtClean="0"/>
            </a:br>
            <a:r>
              <a:rPr lang="fr-FR" dirty="0" smtClean="0"/>
              <a:t>de l'emploi, du travail </a:t>
            </a:r>
            <a:br>
              <a:rPr lang="fr-FR" dirty="0" smtClean="0"/>
            </a:br>
            <a:r>
              <a:rPr lang="fr-FR" dirty="0" smtClean="0"/>
              <a:t>et des solidarités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1510"/>
            <a:ext cx="363340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de l'économie, de l'emploi, du travail et des solidarités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=""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15566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=""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9" y="195486"/>
            <a:ext cx="660353" cy="54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Réunion du </a:t>
            </a:r>
            <a:r>
              <a:rPr lang="fr-FR" dirty="0" err="1" smtClean="0"/>
              <a:t>croct</a:t>
            </a:r>
            <a:r>
              <a:rPr lang="fr-FR" dirty="0" smtClean="0"/>
              <a:t> </a:t>
            </a:r>
          </a:p>
          <a:p>
            <a:r>
              <a:rPr lang="fr-FR" dirty="0" smtClean="0"/>
              <a:t>26 </a:t>
            </a:r>
            <a:r>
              <a:rPr lang="fr-FR" dirty="0" err="1" smtClean="0"/>
              <a:t>octObre</a:t>
            </a:r>
            <a:r>
              <a:rPr lang="fr-FR" dirty="0" smtClean="0"/>
              <a:t> 2021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47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/>
              <a:t>AXE 3 : Pilotage et gouvernance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563638"/>
            <a:ext cx="8424334" cy="2880320"/>
          </a:xfrm>
        </p:spPr>
        <p:txBody>
          <a:bodyPr/>
          <a:lstStyle/>
          <a:p>
            <a:r>
              <a:rPr lang="fr-FR" sz="2000" b="1" dirty="0"/>
              <a:t>OBOP </a:t>
            </a:r>
            <a:r>
              <a:rPr lang="fr-FR" sz="2000" b="1" dirty="0" smtClean="0"/>
              <a:t>5</a:t>
            </a:r>
            <a:r>
              <a:rPr lang="fr-FR" sz="2000" dirty="0" smtClean="0"/>
              <a:t> </a:t>
            </a:r>
            <a:r>
              <a:rPr lang="fr-FR" sz="2000" dirty="0"/>
              <a:t>: Renforcer le paritarisme et le dialogue social au bénéfice de la prévention et de la santé au travail</a:t>
            </a:r>
          </a:p>
          <a:p>
            <a:r>
              <a:rPr lang="fr-FR" sz="2000" b="1" dirty="0"/>
              <a:t>OBOP </a:t>
            </a:r>
            <a:r>
              <a:rPr lang="fr-FR" sz="2000" b="1" dirty="0" smtClean="0"/>
              <a:t>6 </a:t>
            </a:r>
            <a:r>
              <a:rPr lang="fr-FR" sz="2000" dirty="0"/>
              <a:t>: Renforcer l’accompagnement de proximité des entreprises : coordonner les acteurs et relais et faciliter la mise en œuvre des ressources en prévention</a:t>
            </a:r>
          </a:p>
          <a:p>
            <a:r>
              <a:rPr lang="fr-FR" sz="2000" b="1" dirty="0"/>
              <a:t>OBOP </a:t>
            </a:r>
            <a:r>
              <a:rPr lang="fr-FR" sz="2000" b="1" dirty="0" smtClean="0"/>
              <a:t>7</a:t>
            </a:r>
            <a:r>
              <a:rPr lang="fr-FR" sz="2000" dirty="0" smtClean="0"/>
              <a:t> </a:t>
            </a:r>
            <a:r>
              <a:rPr lang="fr-FR" sz="2000" dirty="0"/>
              <a:t>: Structurer et partager les données en santé au travail grâce aux outils numériques</a:t>
            </a:r>
          </a:p>
          <a:p>
            <a:pPr lvl="1"/>
            <a:endParaRPr lang="fr-FR" sz="2000" dirty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406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800" dirty="0"/>
              <a:t>AXE 4 : Politique de santé aux travail </a:t>
            </a:r>
            <a:br>
              <a:rPr lang="fr-FR" sz="2800" dirty="0"/>
            </a:br>
            <a:r>
              <a:rPr lang="fr-FR" sz="2800" dirty="0"/>
              <a:t>face aux défis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635646"/>
            <a:ext cx="8424334" cy="2880320"/>
          </a:xfrm>
        </p:spPr>
        <p:txBody>
          <a:bodyPr/>
          <a:lstStyle/>
          <a:p>
            <a:r>
              <a:rPr lang="fr-FR" sz="2000" b="1" dirty="0"/>
              <a:t>OBOP </a:t>
            </a:r>
            <a:r>
              <a:rPr lang="fr-FR" sz="2000" b="1" dirty="0" smtClean="0"/>
              <a:t>8</a:t>
            </a:r>
            <a:r>
              <a:rPr lang="fr-FR" sz="2000" dirty="0" smtClean="0"/>
              <a:t> </a:t>
            </a:r>
            <a:r>
              <a:rPr lang="fr-FR" sz="2000" dirty="0"/>
              <a:t>: Encourager le développement d’une approche partagée de la santé (santé publique, santé au travail sante-environnement</a:t>
            </a:r>
            <a:r>
              <a:rPr lang="fr-FR" sz="2000" dirty="0" smtClean="0"/>
              <a:t>)</a:t>
            </a:r>
          </a:p>
          <a:p>
            <a:endParaRPr lang="fr-FR" sz="2000" dirty="0"/>
          </a:p>
          <a:p>
            <a:r>
              <a:rPr lang="fr-FR" sz="2000" b="1" dirty="0"/>
              <a:t>OBOP </a:t>
            </a:r>
            <a:r>
              <a:rPr lang="fr-FR" sz="2000" b="1" dirty="0" smtClean="0"/>
              <a:t>9 </a:t>
            </a:r>
            <a:r>
              <a:rPr lang="fr-FR" sz="2000" dirty="0"/>
              <a:t>: Anticiper les crises pour mieux les gérer et limiter leurs effets dans la </a:t>
            </a:r>
            <a:r>
              <a:rPr lang="fr-FR" sz="2000" dirty="0" smtClean="0"/>
              <a:t>durée</a:t>
            </a:r>
          </a:p>
          <a:p>
            <a:endParaRPr lang="fr-FR" sz="2000" dirty="0"/>
          </a:p>
          <a:p>
            <a:r>
              <a:rPr lang="fr-FR" sz="2000" b="1" dirty="0"/>
              <a:t>OBOP </a:t>
            </a:r>
            <a:r>
              <a:rPr lang="fr-FR" sz="2000" b="1" dirty="0" smtClean="0"/>
              <a:t>10 </a:t>
            </a:r>
            <a:r>
              <a:rPr lang="fr-FR" sz="2000" dirty="0"/>
              <a:t>: Développer la recherche et améliorer le connaissances notamment sue les risques émergents</a:t>
            </a:r>
          </a:p>
          <a:p>
            <a:pPr lvl="1"/>
            <a:endParaRPr lang="fr-FR" sz="2000" dirty="0"/>
          </a:p>
          <a:p>
            <a:endParaRPr lang="fr-FR" sz="20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770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/>
              <a:t>ELABORATION DU PRST 4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419622"/>
            <a:ext cx="8424334" cy="2880320"/>
          </a:xfrm>
        </p:spPr>
        <p:txBody>
          <a:bodyPr/>
          <a:lstStyle/>
          <a:p>
            <a:r>
              <a:rPr lang="fr-FR" sz="2000" dirty="0"/>
              <a:t>Un diagnostic en cours de rédaction : octobre/ novembre</a:t>
            </a:r>
          </a:p>
          <a:p>
            <a:r>
              <a:rPr lang="fr-FR" sz="2000" dirty="0"/>
              <a:t>Préparation d’un cadre normalisé de fiche-action : octobre/novembre </a:t>
            </a:r>
          </a:p>
          <a:p>
            <a:r>
              <a:rPr lang="fr-FR" sz="2000" dirty="0"/>
              <a:t>Constitution de quatre groupes de travail couvrant les thématiques du plan national</a:t>
            </a:r>
          </a:p>
          <a:p>
            <a:r>
              <a:rPr lang="fr-FR" sz="2000" dirty="0"/>
              <a:t>Deux réunions par groupe les 9 et 10 décembre </a:t>
            </a:r>
            <a:r>
              <a:rPr lang="fr-FR" sz="2000" dirty="0" smtClean="0"/>
              <a:t>2021 </a:t>
            </a:r>
            <a:r>
              <a:rPr lang="fr-FR" sz="2000" dirty="0"/>
              <a:t>et fin janvier/début février </a:t>
            </a:r>
            <a:r>
              <a:rPr lang="fr-FR" sz="2000" dirty="0" smtClean="0"/>
              <a:t>2022 : inscription auprès de l’ARACT,</a:t>
            </a:r>
            <a:endParaRPr lang="fr-FR" sz="2000" dirty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400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/>
              <a:t>GROUPES DE TRAVAIL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419622"/>
            <a:ext cx="8424334" cy="2880320"/>
          </a:xfrm>
        </p:spPr>
        <p:txBody>
          <a:bodyPr/>
          <a:lstStyle/>
          <a:p>
            <a:r>
              <a:rPr lang="fr-FR" dirty="0"/>
              <a:t>Groupe 1 </a:t>
            </a:r>
            <a:r>
              <a:rPr lang="fr-FR" dirty="0" smtClean="0"/>
              <a:t>: </a:t>
            </a:r>
            <a:r>
              <a:rPr lang="fr-FR" b="1" dirty="0" smtClean="0"/>
              <a:t>Culture </a:t>
            </a:r>
            <a:r>
              <a:rPr lang="fr-FR" b="1" dirty="0"/>
              <a:t>de prévention : acteurs terrain, acteurs relais et dialogue </a:t>
            </a:r>
            <a:r>
              <a:rPr lang="fr-FR" b="1" dirty="0" smtClean="0"/>
              <a:t>social :</a:t>
            </a:r>
          </a:p>
          <a:p>
            <a:r>
              <a:rPr lang="fr-FR" b="1" dirty="0" smtClean="0"/>
              <a:t> </a:t>
            </a:r>
            <a:r>
              <a:rPr lang="fr-FR" b="1" dirty="0"/>
              <a:t>09/12 </a:t>
            </a:r>
            <a:r>
              <a:rPr lang="fr-FR" b="1" dirty="0" smtClean="0"/>
              <a:t>après-midi</a:t>
            </a:r>
            <a:endParaRPr lang="fr-FR" dirty="0"/>
          </a:p>
          <a:p>
            <a:endParaRPr lang="fr-FR" dirty="0"/>
          </a:p>
          <a:p>
            <a:r>
              <a:rPr lang="fr-FR" dirty="0"/>
              <a:t>Groupe 2 </a:t>
            </a:r>
            <a:r>
              <a:rPr lang="fr-FR" dirty="0" smtClean="0"/>
              <a:t>: </a:t>
            </a:r>
            <a:r>
              <a:rPr lang="fr-FR" b="1" dirty="0" smtClean="0"/>
              <a:t>Prévention usure et désinsertion</a:t>
            </a:r>
            <a:r>
              <a:rPr lang="fr-FR" b="1" dirty="0"/>
              <a:t>;</a:t>
            </a:r>
            <a:r>
              <a:rPr lang="fr-FR" b="1" dirty="0" smtClean="0"/>
              <a:t> </a:t>
            </a:r>
            <a:r>
              <a:rPr lang="fr-FR" b="1" dirty="0"/>
              <a:t>TMS ; lien santé publique : maladies chroniques évolutives / addictions: </a:t>
            </a:r>
            <a:r>
              <a:rPr lang="fr-FR" b="1" dirty="0" smtClean="0"/>
              <a:t>10/12 </a:t>
            </a:r>
            <a:r>
              <a:rPr lang="fr-FR" b="1" dirty="0"/>
              <a:t>matin</a:t>
            </a:r>
            <a:endParaRPr lang="fr-FR" dirty="0"/>
          </a:p>
          <a:p>
            <a:endParaRPr lang="fr-FR" dirty="0"/>
          </a:p>
          <a:p>
            <a:r>
              <a:rPr lang="fr-FR" dirty="0"/>
              <a:t>Groupe 3 </a:t>
            </a:r>
            <a:r>
              <a:rPr lang="fr-FR" dirty="0" smtClean="0"/>
              <a:t>: </a:t>
            </a:r>
            <a:r>
              <a:rPr lang="fr-FR" b="1" dirty="0"/>
              <a:t>Promotion de la santé : </a:t>
            </a:r>
            <a:r>
              <a:rPr lang="fr-FR" b="1" dirty="0" smtClean="0"/>
              <a:t>QVCT; RPS; Plans de continuité, </a:t>
            </a:r>
            <a:r>
              <a:rPr lang="fr-FR" b="1" dirty="0"/>
              <a:t>télétravail. : 10/12 après-midi</a:t>
            </a:r>
          </a:p>
          <a:p>
            <a:endParaRPr lang="fr-FR" dirty="0"/>
          </a:p>
          <a:p>
            <a:r>
              <a:rPr lang="fr-FR" dirty="0"/>
              <a:t>Groupe 4 </a:t>
            </a:r>
            <a:r>
              <a:rPr lang="fr-FR" dirty="0" smtClean="0"/>
              <a:t>: </a:t>
            </a:r>
            <a:r>
              <a:rPr lang="fr-FR" b="1" dirty="0" smtClean="0"/>
              <a:t>Risques </a:t>
            </a:r>
            <a:r>
              <a:rPr lang="fr-FR" b="1" dirty="0"/>
              <a:t>chutes de </a:t>
            </a:r>
            <a:r>
              <a:rPr lang="fr-FR" b="1" dirty="0" smtClean="0"/>
              <a:t>hauteur; risques chimiques</a:t>
            </a:r>
            <a:r>
              <a:rPr lang="fr-FR" b="1" dirty="0"/>
              <a:t>;</a:t>
            </a:r>
            <a:r>
              <a:rPr lang="fr-FR" b="1" dirty="0" smtClean="0"/>
              <a:t>  </a:t>
            </a:r>
            <a:r>
              <a:rPr lang="fr-FR" b="1" dirty="0"/>
              <a:t>risques </a:t>
            </a:r>
            <a:r>
              <a:rPr lang="fr-FR" b="1" dirty="0" smtClean="0"/>
              <a:t>émergents; </a:t>
            </a:r>
            <a:r>
              <a:rPr lang="fr-FR" b="1" dirty="0"/>
              <a:t>risques </a:t>
            </a:r>
            <a:r>
              <a:rPr lang="fr-FR" b="1" dirty="0" smtClean="0"/>
              <a:t>routier : 09/12 matin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334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/>
              <a:t>ELABORATION DU PRST 4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419622"/>
            <a:ext cx="8424334" cy="2880320"/>
          </a:xfrm>
        </p:spPr>
        <p:txBody>
          <a:bodyPr/>
          <a:lstStyle/>
          <a:p>
            <a:r>
              <a:rPr lang="fr-FR" sz="2000" dirty="0"/>
              <a:t>Synthèse des travaux des groupes : février 2022</a:t>
            </a:r>
          </a:p>
          <a:p>
            <a:r>
              <a:rPr lang="fr-FR" sz="2000" dirty="0"/>
              <a:t>Validation de la synthèse par les partenaires : début mars </a:t>
            </a:r>
            <a:r>
              <a:rPr lang="fr-FR" sz="2000" dirty="0" smtClean="0"/>
              <a:t>2022</a:t>
            </a:r>
            <a:endParaRPr lang="fr-FR" sz="2000" dirty="0"/>
          </a:p>
          <a:p>
            <a:r>
              <a:rPr lang="fr-FR" sz="2000" dirty="0"/>
              <a:t>Rédaction du PRST 4 : mars 2022</a:t>
            </a:r>
          </a:p>
          <a:p>
            <a:r>
              <a:rPr lang="fr-FR" sz="2000" dirty="0"/>
              <a:t>Présentation au CROCT : fin mars 2022</a:t>
            </a:r>
          </a:p>
          <a:p>
            <a:r>
              <a:rPr lang="fr-FR" sz="2000" dirty="0"/>
              <a:t>Mise en page : avril 2022</a:t>
            </a:r>
          </a:p>
          <a:p>
            <a:r>
              <a:rPr lang="fr-FR" sz="2000" dirty="0"/>
              <a:t>Présentation à la presse ? (fonction des périodes de réserve électorales)</a:t>
            </a:r>
          </a:p>
          <a:p>
            <a:endParaRPr lang="fr-FR" sz="2000" dirty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298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843558"/>
            <a:ext cx="8424863" cy="539991"/>
          </a:xfrm>
        </p:spPr>
        <p:txBody>
          <a:bodyPr>
            <a:normAutofit/>
          </a:bodyPr>
          <a:lstStyle/>
          <a:p>
            <a:pPr algn="ctr"/>
            <a:r>
              <a:rPr lang="fr-FR" sz="2400" dirty="0"/>
              <a:t>LOI SANTE TRAVAIL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635646"/>
            <a:ext cx="8424334" cy="2880320"/>
          </a:xfrm>
        </p:spPr>
        <p:txBody>
          <a:bodyPr/>
          <a:lstStyle/>
          <a:p>
            <a:r>
              <a:rPr lang="fr-FR" sz="2000" dirty="0"/>
              <a:t>Loi 2021-1018 du 2 août 2021 pour renforcer la prévention en santé au travail</a:t>
            </a:r>
          </a:p>
          <a:p>
            <a:r>
              <a:rPr lang="fr-FR" sz="2000" dirty="0"/>
              <a:t>Entrée en vigueur de la loi le 31 mars 2022, sauf disposition contraire</a:t>
            </a:r>
          </a:p>
          <a:p>
            <a:r>
              <a:rPr lang="fr-FR" sz="2000" dirty="0"/>
              <a:t>Des dispositions règlementaires sont attendues</a:t>
            </a:r>
          </a:p>
          <a:p>
            <a:endParaRPr lang="fr-FR" sz="2000" dirty="0" smtClean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866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400" dirty="0"/>
              <a:t>DOCUMENT UNIQUE D’EVALUATION DES RISQUES PROFESSIONNELS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707654"/>
            <a:ext cx="8424334" cy="2880320"/>
          </a:xfrm>
        </p:spPr>
        <p:txBody>
          <a:bodyPr/>
          <a:lstStyle/>
          <a:p>
            <a:r>
              <a:rPr lang="fr-FR" sz="2000" dirty="0"/>
              <a:t>Adaptation de la fréquence de mise à jour du DUERP (entreprises de moins de 11 salariés) par décret</a:t>
            </a:r>
          </a:p>
          <a:p>
            <a:r>
              <a:rPr lang="fr-FR" sz="2000" dirty="0"/>
              <a:t>Conservation du DUERP au moins 40 ans</a:t>
            </a:r>
          </a:p>
          <a:p>
            <a:r>
              <a:rPr lang="fr-FR" sz="2000" dirty="0"/>
              <a:t>Dépôt dématérialisé du DUERP et de ses mises à jour sur un portail numérique (1</a:t>
            </a:r>
            <a:r>
              <a:rPr lang="fr-FR" sz="2000" baseline="30000" dirty="0"/>
              <a:t>er</a:t>
            </a:r>
            <a:r>
              <a:rPr lang="fr-FR" sz="2000" dirty="0"/>
              <a:t> juillet 2023 pour les entreprises de 150 salariés et plus, au plus tard le 1</a:t>
            </a:r>
            <a:r>
              <a:rPr lang="fr-FR" sz="2000" baseline="30000" dirty="0"/>
              <a:t>er</a:t>
            </a:r>
            <a:r>
              <a:rPr lang="fr-FR" sz="2000" dirty="0"/>
              <a:t> juillet 2024 pour les autres)</a:t>
            </a:r>
          </a:p>
          <a:p>
            <a:r>
              <a:rPr lang="fr-FR" sz="2000" dirty="0"/>
              <a:t>Consultation du CSE pour le DUERP et ses mises à jour  </a:t>
            </a:r>
          </a:p>
          <a:p>
            <a:endParaRPr lang="fr-FR" sz="2000" dirty="0" smtClean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487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dirty="0"/>
              <a:t>ACTIONS DE PREVENTION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707654"/>
            <a:ext cx="8424334" cy="2880320"/>
          </a:xfrm>
        </p:spPr>
        <p:txBody>
          <a:bodyPr/>
          <a:lstStyle/>
          <a:p>
            <a:r>
              <a:rPr lang="fr-FR" sz="1600" dirty="0"/>
              <a:t>Définition des actions de prévention dans les entreprises de moins de 50 salariés</a:t>
            </a:r>
          </a:p>
          <a:p>
            <a:r>
              <a:rPr lang="fr-FR" sz="1600" dirty="0"/>
              <a:t>Programme de prévention dans les entreprises de 50 </a:t>
            </a:r>
            <a:r>
              <a:rPr lang="fr-FR" sz="1600" dirty="0" smtClean="0"/>
              <a:t>salariés </a:t>
            </a:r>
            <a:r>
              <a:rPr lang="fr-FR" sz="1600" dirty="0"/>
              <a:t>et plus :</a:t>
            </a:r>
          </a:p>
          <a:p>
            <a:pPr lvl="1"/>
            <a:r>
              <a:rPr lang="fr-FR" sz="1600" dirty="0"/>
              <a:t>Liste des mesures</a:t>
            </a:r>
          </a:p>
          <a:p>
            <a:pPr lvl="1"/>
            <a:r>
              <a:rPr lang="fr-FR" sz="1600" dirty="0"/>
              <a:t>Conditions d’exécution</a:t>
            </a:r>
          </a:p>
          <a:p>
            <a:pPr lvl="1"/>
            <a:r>
              <a:rPr lang="fr-FR" sz="1600" dirty="0"/>
              <a:t>Indicateurs de résultat</a:t>
            </a:r>
          </a:p>
          <a:p>
            <a:pPr lvl="1"/>
            <a:r>
              <a:rPr lang="fr-FR" sz="1600" dirty="0"/>
              <a:t>Estimation du coût</a:t>
            </a:r>
          </a:p>
          <a:p>
            <a:pPr lvl="1"/>
            <a:r>
              <a:rPr lang="fr-FR" sz="1600" dirty="0"/>
              <a:t>Ressources mobilisées</a:t>
            </a:r>
          </a:p>
          <a:p>
            <a:pPr lvl="1"/>
            <a:r>
              <a:rPr lang="fr-FR" sz="1600" dirty="0"/>
              <a:t>Calendrier de mise en </a:t>
            </a:r>
            <a:r>
              <a:rPr lang="fr-FR" sz="1600" dirty="0" err="1"/>
              <a:t>oeuvre</a:t>
            </a:r>
            <a:endParaRPr lang="fr-FR" sz="1600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482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dirty="0"/>
              <a:t>FORMATION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563638"/>
            <a:ext cx="8424334" cy="2880320"/>
          </a:xfrm>
        </p:spPr>
        <p:txBody>
          <a:bodyPr/>
          <a:lstStyle/>
          <a:p>
            <a:r>
              <a:rPr lang="fr-FR" sz="2000" dirty="0"/>
              <a:t>Allongement de la durée de formation en SST des membres du CSE :</a:t>
            </a:r>
          </a:p>
          <a:p>
            <a:pPr lvl="1"/>
            <a:r>
              <a:rPr lang="fr-FR" sz="2000" dirty="0"/>
              <a:t>5 jours pour un premier mandat</a:t>
            </a:r>
          </a:p>
          <a:p>
            <a:pPr lvl="1"/>
            <a:r>
              <a:rPr lang="fr-FR" sz="2000" dirty="0"/>
              <a:t>3 jours pour un </a:t>
            </a:r>
            <a:r>
              <a:rPr lang="fr-FR" sz="2000" dirty="0" smtClean="0"/>
              <a:t>renouvellement, </a:t>
            </a:r>
            <a:r>
              <a:rPr lang="fr-FR" sz="2000" dirty="0"/>
              <a:t>5 jours pour les membres des CSSCT dans les entreprises de 300 salariés et plus</a:t>
            </a:r>
          </a:p>
          <a:p>
            <a:r>
              <a:rPr lang="fr-FR" sz="2000" dirty="0"/>
              <a:t>Formation obligatoire pour les salariés désignés compétents en prévention (même durée que pour les élus du CSE)</a:t>
            </a:r>
          </a:p>
          <a:p>
            <a:r>
              <a:rPr lang="fr-FR" sz="2000" dirty="0"/>
              <a:t>Création d’un passeport de prévention recensant les formations en SST suivies</a:t>
            </a:r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9962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dirty="0"/>
              <a:t>SERVICES DE PREVENTION ET DE SANTE AU TRAVAIL (SPST) 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563638"/>
            <a:ext cx="8424334" cy="2880320"/>
          </a:xfrm>
        </p:spPr>
        <p:txBody>
          <a:bodyPr/>
          <a:lstStyle/>
          <a:p>
            <a:r>
              <a:rPr lang="fr-FR" sz="2000" dirty="0"/>
              <a:t>Une offre de service socle définie par décret</a:t>
            </a:r>
          </a:p>
          <a:p>
            <a:r>
              <a:rPr lang="fr-FR" sz="2000" dirty="0"/>
              <a:t>Possibilité de proposer des services complémentaires</a:t>
            </a:r>
          </a:p>
          <a:p>
            <a:r>
              <a:rPr lang="fr-FR" sz="2000" dirty="0"/>
              <a:t>Placement du SPST sous administration provisoire suite à injonction de l’autorité administrative en cas de dysfonctionnement grave</a:t>
            </a:r>
          </a:p>
          <a:p>
            <a:r>
              <a:rPr lang="fr-FR" sz="2000" dirty="0"/>
              <a:t>Procédure de certification en complément de l’agrément et du CPOM</a:t>
            </a:r>
          </a:p>
          <a:p>
            <a:endParaRPr lang="fr-FR" sz="20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83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23528" y="1563638"/>
            <a:ext cx="4824536" cy="288032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ORDRE DU </a:t>
            </a:r>
            <a:r>
              <a:rPr lang="fr-FR" dirty="0" smtClean="0"/>
              <a:t>JOUR</a:t>
            </a:r>
          </a:p>
          <a:p>
            <a:r>
              <a:rPr lang="fr-FR" dirty="0"/>
              <a:t>Introduction de la réunion </a:t>
            </a:r>
            <a:endParaRPr lang="fr-FR" dirty="0" smtClean="0"/>
          </a:p>
          <a:p>
            <a:r>
              <a:rPr lang="fr-FR" dirty="0"/>
              <a:t>C</a:t>
            </a:r>
            <a:r>
              <a:rPr lang="fr-FR" dirty="0" smtClean="0"/>
              <a:t>omposition </a:t>
            </a:r>
            <a:r>
              <a:rPr lang="fr-FR" dirty="0"/>
              <a:t>et missions du CROCT et du GPRO</a:t>
            </a:r>
          </a:p>
          <a:p>
            <a:r>
              <a:rPr lang="fr-FR" dirty="0"/>
              <a:t>Orientation du Plan Santé Travail 4</a:t>
            </a:r>
          </a:p>
          <a:p>
            <a:r>
              <a:rPr lang="fr-FR" dirty="0"/>
              <a:t>Elaboration du Plan Régional Santé Travail 4</a:t>
            </a:r>
          </a:p>
          <a:p>
            <a:r>
              <a:rPr lang="fr-FR" dirty="0"/>
              <a:t>Dispositions de la Loi santé travail du 2 août 2021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161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dirty="0"/>
              <a:t>SERVICES DE PREVENTION ET DE SANTE AU TRAVAIL (SPST) 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491630"/>
            <a:ext cx="8424334" cy="2880320"/>
          </a:xfrm>
        </p:spPr>
        <p:txBody>
          <a:bodyPr/>
          <a:lstStyle/>
          <a:p>
            <a:r>
              <a:rPr lang="fr-FR" sz="2000" dirty="0"/>
              <a:t>Communication aux adhérents des offres de services et grilles tarifaires</a:t>
            </a:r>
          </a:p>
          <a:p>
            <a:r>
              <a:rPr lang="fr-FR" sz="2000" dirty="0"/>
              <a:t>Extension à de nouvelles catégories de travailleurs du suivi par les SPST à de nouvelles catégories de travailleurs et mutualisation des moyens </a:t>
            </a:r>
          </a:p>
          <a:p>
            <a:pPr lvl="1"/>
            <a:r>
              <a:rPr lang="fr-FR" sz="2000" dirty="0"/>
              <a:t>Salariés du particulier employeur (recouvrement par l’URSSAF)</a:t>
            </a:r>
          </a:p>
          <a:p>
            <a:pPr lvl="1"/>
            <a:r>
              <a:rPr lang="fr-FR" sz="2000" dirty="0"/>
              <a:t>Travailleurs indépendants</a:t>
            </a:r>
          </a:p>
          <a:p>
            <a:pPr lvl="1"/>
            <a:r>
              <a:rPr lang="fr-FR" sz="2000" dirty="0"/>
              <a:t>Intérimaires</a:t>
            </a:r>
          </a:p>
          <a:p>
            <a:pPr lvl="1"/>
            <a:r>
              <a:rPr lang="fr-FR" sz="2000" dirty="0"/>
              <a:t>Salariés ayant plusieurs employeurs et des emplois identiques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550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dirty="0"/>
              <a:t>PREVENTION DE LA DESINSERTION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707654"/>
            <a:ext cx="8424334" cy="2880320"/>
          </a:xfrm>
        </p:spPr>
        <p:txBody>
          <a:bodyPr/>
          <a:lstStyle/>
          <a:p>
            <a:r>
              <a:rPr lang="fr-FR" dirty="0"/>
              <a:t>Visite médicale de </a:t>
            </a:r>
            <a:r>
              <a:rPr lang="fr-FR" dirty="0" err="1"/>
              <a:t>mi-carrière</a:t>
            </a:r>
            <a:r>
              <a:rPr lang="fr-FR" dirty="0"/>
              <a:t> par le médecin du travail (accord de branche ou à défaut année civile du 45</a:t>
            </a:r>
            <a:r>
              <a:rPr lang="fr-FR" baseline="30000" dirty="0"/>
              <a:t>ème</a:t>
            </a:r>
            <a:r>
              <a:rPr lang="fr-FR" dirty="0"/>
              <a:t> anniversaire)</a:t>
            </a:r>
          </a:p>
          <a:p>
            <a:r>
              <a:rPr lang="fr-FR" dirty="0"/>
              <a:t>Création d’une cellule pluridisciplinaire de prévention de la désinsertion professionnelle dans chaque service  de prévention et de santé au travail (SSPT)</a:t>
            </a:r>
          </a:p>
          <a:p>
            <a:r>
              <a:rPr lang="fr-FR" dirty="0"/>
              <a:t>Encadrement  du suivi médical à distance</a:t>
            </a:r>
          </a:p>
          <a:p>
            <a:r>
              <a:rPr lang="fr-FR" dirty="0"/>
              <a:t>Facilitation des échanges d’information pour la reprise du travail</a:t>
            </a:r>
          </a:p>
          <a:p>
            <a:r>
              <a:rPr lang="fr-FR" dirty="0"/>
              <a:t>Examen de pré reprise introduit dans la loi</a:t>
            </a:r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227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9884-7A29-DC4E-9311-A62E54788E52}" type="datetime1">
              <a:rPr lang="fr-FR" smtClean="0"/>
              <a:t>27/10/2021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régionale </a:t>
            </a:r>
            <a:br>
              <a:rPr lang="fr-FR" smtClean="0"/>
            </a:br>
            <a:r>
              <a:rPr lang="fr-FR" smtClean="0"/>
              <a:t>de l'économie, de l'emploi, </a:t>
            </a:r>
            <a:br>
              <a:rPr lang="fr-FR" smtClean="0"/>
            </a:br>
            <a:r>
              <a:rPr lang="fr-FR" smtClean="0"/>
              <a:t>du travail et des solidarités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7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CROCT COMPOSITION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1800" dirty="0"/>
              <a:t>Composition fixée par arrêté préfectoral n° 1640 du 23 août 2021</a:t>
            </a:r>
          </a:p>
          <a:p>
            <a:pPr marL="377825" indent="-285750">
              <a:buFont typeface="Wingdings" panose="05000000000000000000" pitchFamily="2" charset="2"/>
              <a:buChar char="§"/>
            </a:pPr>
            <a:r>
              <a:rPr lang="fr-FR" sz="1800" dirty="0"/>
              <a:t>Le CROCT est présidé par le préfet ou son représentant</a:t>
            </a:r>
          </a:p>
          <a:p>
            <a:pPr marL="377825" indent="-285750">
              <a:buFont typeface="Wingdings" panose="05000000000000000000" pitchFamily="2" charset="2"/>
              <a:buChar char="§"/>
            </a:pPr>
            <a:r>
              <a:rPr lang="fr-FR" sz="1800" dirty="0"/>
              <a:t>Le CROCT est composé de quatre collèges</a:t>
            </a:r>
          </a:p>
          <a:p>
            <a:pPr lvl="1"/>
            <a:r>
              <a:rPr lang="fr-FR" sz="1800" dirty="0"/>
              <a:t>Administrations régionales de l’Etat</a:t>
            </a:r>
          </a:p>
          <a:p>
            <a:pPr lvl="1"/>
            <a:r>
              <a:rPr lang="fr-FR" sz="1800" dirty="0"/>
              <a:t>Organisations d’employeurs et de salariés</a:t>
            </a:r>
          </a:p>
          <a:p>
            <a:pPr lvl="1"/>
            <a:r>
              <a:rPr lang="fr-FR" sz="1800" dirty="0"/>
              <a:t>Organismes de prévention</a:t>
            </a:r>
          </a:p>
          <a:p>
            <a:pPr lvl="1"/>
            <a:r>
              <a:rPr lang="fr-FR" sz="1800" dirty="0"/>
              <a:t>Personnes qualifiées</a:t>
            </a:r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390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CROCT COMPOSITION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2000" dirty="0"/>
              <a:t>Les membres du CROCT sont désignés pour une </a:t>
            </a:r>
            <a:r>
              <a:rPr lang="fr-FR" sz="2000" dirty="0" smtClean="0"/>
              <a:t>durée </a:t>
            </a:r>
            <a:r>
              <a:rPr lang="fr-FR" sz="2000" dirty="0"/>
              <a:t>de trois ans</a:t>
            </a:r>
          </a:p>
          <a:p>
            <a:r>
              <a:rPr lang="fr-FR" sz="2000" i="1" dirty="0"/>
              <a:t>Les mandats des représentants des OP et OS, et des personnes qualifiées expirent le 31 mars 2022 (décret 2021-842 du 29 juin 2021</a:t>
            </a:r>
            <a:r>
              <a:rPr lang="fr-FR" i="1" dirty="0"/>
              <a:t>)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806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CROCT MISSIONS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77825" indent="-285750">
              <a:buFont typeface="Wingdings" panose="05000000000000000000" pitchFamily="2" charset="2"/>
              <a:buChar char="q"/>
            </a:pPr>
            <a:r>
              <a:rPr lang="fr-FR" sz="1600" dirty="0"/>
              <a:t>Participation à l’élaboration, à l’actualisation et au suivi :</a:t>
            </a:r>
          </a:p>
          <a:p>
            <a:pPr lvl="1"/>
            <a:r>
              <a:rPr lang="fr-FR" sz="1600" dirty="0"/>
              <a:t>des diagnostics territoriaux ; </a:t>
            </a:r>
          </a:p>
          <a:p>
            <a:pPr lvl="1"/>
            <a:r>
              <a:rPr lang="fr-FR" sz="1600" dirty="0"/>
              <a:t>du PRST ;</a:t>
            </a:r>
          </a:p>
          <a:p>
            <a:pPr lvl="1"/>
            <a:r>
              <a:rPr lang="fr-FR" sz="1600" dirty="0"/>
              <a:t>du plan Santé Publique ; </a:t>
            </a:r>
          </a:p>
          <a:p>
            <a:pPr lvl="1"/>
            <a:r>
              <a:rPr lang="fr-FR" sz="1600" dirty="0"/>
              <a:t>du plan </a:t>
            </a:r>
            <a:r>
              <a:rPr lang="fr-FR" sz="1600" dirty="0" err="1"/>
              <a:t>Echophyto</a:t>
            </a:r>
            <a:r>
              <a:rPr lang="fr-FR" sz="1600" dirty="0" smtClean="0"/>
              <a:t>.</a:t>
            </a:r>
          </a:p>
          <a:p>
            <a:pPr marL="180000" lvl="1" indent="0">
              <a:buNone/>
            </a:pPr>
            <a:endParaRPr lang="fr-FR" sz="1600" dirty="0"/>
          </a:p>
          <a:p>
            <a:pPr marL="377825" indent="-285750">
              <a:buFont typeface="Wingdings" panose="05000000000000000000" pitchFamily="2" charset="2"/>
              <a:buChar char="q"/>
            </a:pPr>
            <a:r>
              <a:rPr lang="fr-FR" sz="1600" dirty="0"/>
              <a:t>Consultation sur les politiques publiques en matière de santé sécurité et conditions de travail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4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GROUPE PERMANENT REGIONAL D’ORIENTATION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2000" dirty="0"/>
              <a:t>Le GPRO est formé au sein du CROCT</a:t>
            </a:r>
          </a:p>
          <a:p>
            <a:r>
              <a:rPr lang="fr-FR" sz="2000" dirty="0"/>
              <a:t>Le GPRO, présidé par le préfet on son représentant est composé des représentants des OP et des OS, ainsi que de la CGSS</a:t>
            </a:r>
          </a:p>
          <a:p>
            <a:r>
              <a:rPr lang="fr-FR" sz="2000" dirty="0"/>
              <a:t>Le GPRO participe aux missions du CROCT et formule des propositions</a:t>
            </a:r>
          </a:p>
          <a:p>
            <a:r>
              <a:rPr lang="fr-FR" sz="2000" dirty="0" smtClean="0"/>
              <a:t>Le </a:t>
            </a:r>
            <a:r>
              <a:rPr lang="fr-FR" sz="2000" dirty="0"/>
              <a:t>GPRO est consulté sur les CPOM et les agréments des services de santé au travail</a:t>
            </a:r>
          </a:p>
          <a:p>
            <a:endParaRPr lang="fr-FR" sz="20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604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PLAN SANTE TRAVAIL 4</a:t>
            </a:r>
            <a:br>
              <a:rPr lang="fr-FR" dirty="0"/>
            </a:br>
            <a:r>
              <a:rPr lang="fr-FR" dirty="0"/>
              <a:t>Orientations nationales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419622"/>
            <a:ext cx="8424334" cy="2880320"/>
          </a:xfrm>
        </p:spPr>
        <p:txBody>
          <a:bodyPr/>
          <a:lstStyle/>
          <a:p>
            <a:r>
              <a:rPr lang="fr-FR" dirty="0" smtClean="0"/>
              <a:t>Un axe transversal et quatre </a:t>
            </a:r>
            <a:r>
              <a:rPr lang="fr-FR" dirty="0"/>
              <a:t>axes stratégiques déclinés en </a:t>
            </a:r>
            <a:r>
              <a:rPr lang="fr-FR" dirty="0" smtClean="0"/>
              <a:t>dix </a:t>
            </a:r>
            <a:r>
              <a:rPr lang="fr-FR" dirty="0"/>
              <a:t>objectifs opérationnels </a:t>
            </a:r>
            <a:r>
              <a:rPr lang="fr-FR" dirty="0" smtClean="0"/>
              <a:t>:</a:t>
            </a:r>
          </a:p>
          <a:p>
            <a:pPr lvl="1"/>
            <a:r>
              <a:rPr lang="fr-FR" sz="1600" b="1" dirty="0" smtClean="0"/>
              <a:t>AXE TRANSVERSAL</a:t>
            </a:r>
            <a:r>
              <a:rPr lang="fr-FR" sz="1600" dirty="0" smtClean="0"/>
              <a:t> </a:t>
            </a:r>
            <a:r>
              <a:rPr lang="fr-FR" sz="1600" dirty="0"/>
              <a:t>: </a:t>
            </a:r>
            <a:r>
              <a:rPr lang="fr-FR" sz="1600" dirty="0" smtClean="0"/>
              <a:t>Lutter contre les accidents du travail graves et mortels – diagnostic et actions</a:t>
            </a:r>
          </a:p>
          <a:p>
            <a:pPr lvl="1"/>
            <a:r>
              <a:rPr lang="fr-FR" sz="1600" b="1" dirty="0"/>
              <a:t>AXE 1</a:t>
            </a:r>
            <a:r>
              <a:rPr lang="fr-FR" sz="1600" dirty="0"/>
              <a:t> : Renforcer la prévention primaire au travail et la culture de </a:t>
            </a:r>
            <a:r>
              <a:rPr lang="fr-FR" sz="1600" dirty="0" smtClean="0"/>
              <a:t>prévention</a:t>
            </a:r>
            <a:endParaRPr lang="fr-FR" sz="1600" dirty="0"/>
          </a:p>
          <a:p>
            <a:pPr lvl="1"/>
            <a:r>
              <a:rPr lang="fr-FR" sz="1600" b="1" dirty="0"/>
              <a:t>AXE 2</a:t>
            </a:r>
            <a:r>
              <a:rPr lang="fr-FR" sz="1600" dirty="0"/>
              <a:t> : Structurer, développer la prévention de la désinsertion professionnelle, la prévention de l’usure et le maintien dans l’emploi</a:t>
            </a:r>
          </a:p>
          <a:p>
            <a:pPr lvl="1"/>
            <a:r>
              <a:rPr lang="fr-FR" sz="1600" b="1" dirty="0"/>
              <a:t>AXE 3</a:t>
            </a:r>
            <a:r>
              <a:rPr lang="fr-FR" sz="1600" dirty="0"/>
              <a:t> : Consolider le pilotage et la gouvernance de la prévention des risques professionnels et de la santé au travail</a:t>
            </a:r>
          </a:p>
          <a:p>
            <a:pPr lvl="1"/>
            <a:r>
              <a:rPr lang="fr-FR" sz="1600" b="1" dirty="0"/>
              <a:t>AXE 4</a:t>
            </a:r>
            <a:r>
              <a:rPr lang="fr-FR" sz="1600" dirty="0"/>
              <a:t> : Adapter la politique de santé au travail aux défis d’aujourd’hui et de </a:t>
            </a:r>
            <a:r>
              <a:rPr lang="fr-FR" sz="1600" dirty="0" smtClean="0"/>
              <a:t>demain</a:t>
            </a:r>
            <a:endParaRPr lang="fr-FR" sz="16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1089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800" dirty="0"/>
              <a:t>AXE 1 : Prévention primaire, </a:t>
            </a:r>
            <a:br>
              <a:rPr lang="fr-FR" sz="2800" dirty="0"/>
            </a:br>
            <a:r>
              <a:rPr lang="fr-FR" sz="2800" dirty="0"/>
              <a:t>culture de prévention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707654"/>
            <a:ext cx="8424334" cy="2880320"/>
          </a:xfrm>
        </p:spPr>
        <p:txBody>
          <a:bodyPr/>
          <a:lstStyle/>
          <a:p>
            <a:r>
              <a:rPr lang="fr-FR" sz="2000" b="1" dirty="0"/>
              <a:t>OBOP 1</a:t>
            </a:r>
            <a:r>
              <a:rPr lang="fr-FR" sz="2000" dirty="0"/>
              <a:t> : Favoriser la culture de prévention, accompagner l’évaluation des risques professionnels et les démarches de </a:t>
            </a:r>
            <a:r>
              <a:rPr lang="fr-FR" sz="2000" dirty="0" smtClean="0"/>
              <a:t>prévention</a:t>
            </a:r>
          </a:p>
          <a:p>
            <a:endParaRPr lang="fr-FR" sz="2000" dirty="0"/>
          </a:p>
          <a:p>
            <a:r>
              <a:rPr lang="fr-FR" sz="2000" b="1" dirty="0"/>
              <a:t>OBOP 2</a:t>
            </a:r>
            <a:r>
              <a:rPr lang="fr-FR" sz="2000" dirty="0"/>
              <a:t> : Accorder la priorité à certains risques : </a:t>
            </a:r>
            <a:r>
              <a:rPr lang="fr-FR" sz="2000" i="1" dirty="0"/>
              <a:t>risques chimiques; risque routier, chutes de hauteur et de plain-pied; RPS; TMS</a:t>
            </a:r>
            <a:r>
              <a:rPr lang="fr-FR" sz="2000" dirty="0" smtClean="0"/>
              <a:t>.</a:t>
            </a:r>
          </a:p>
          <a:p>
            <a:endParaRPr lang="fr-FR" sz="2000" dirty="0"/>
          </a:p>
          <a:p>
            <a:r>
              <a:rPr lang="fr-FR" sz="2000" b="1" dirty="0"/>
              <a:t>OBOP 3</a:t>
            </a:r>
            <a:r>
              <a:rPr lang="fr-FR" sz="2000" dirty="0"/>
              <a:t> : Favoriser la qualité de vie et des conditions de travail, en particulier sur le plan organisationnel</a:t>
            </a:r>
          </a:p>
          <a:p>
            <a:pPr lvl="1"/>
            <a:endParaRPr lang="fr-FR" sz="2000" dirty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43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27/10/2021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800" dirty="0"/>
              <a:t>AXE 2 Prévention de la désinsertion, </a:t>
            </a:r>
            <a:br>
              <a:rPr lang="fr-FR" sz="2800" dirty="0"/>
            </a:br>
            <a:r>
              <a:rPr lang="fr-FR" sz="2800" dirty="0"/>
              <a:t>de l’usure et maintien dans l’emploi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07504" y="1707654"/>
            <a:ext cx="8424334" cy="2880320"/>
          </a:xfrm>
        </p:spPr>
        <p:txBody>
          <a:bodyPr/>
          <a:lstStyle/>
          <a:p>
            <a:endParaRPr lang="fr-FR" sz="2000" b="1" dirty="0" smtClean="0"/>
          </a:p>
          <a:p>
            <a:endParaRPr lang="fr-FR" sz="2000" b="1" dirty="0"/>
          </a:p>
          <a:p>
            <a:r>
              <a:rPr lang="fr-FR" sz="2000" b="1" dirty="0" smtClean="0"/>
              <a:t>OBOP </a:t>
            </a:r>
            <a:r>
              <a:rPr lang="fr-FR" sz="2000" b="1" dirty="0"/>
              <a:t>4</a:t>
            </a:r>
            <a:r>
              <a:rPr lang="fr-FR" sz="2000" dirty="0"/>
              <a:t> : Mieux prévenir l’usure et la désinsertion </a:t>
            </a:r>
            <a:r>
              <a:rPr lang="fr-FR" sz="2000" dirty="0" smtClean="0"/>
              <a:t>professionnelles notamment </a:t>
            </a:r>
            <a:r>
              <a:rPr lang="fr-FR" sz="2000" dirty="0"/>
              <a:t>grâce à des structure </a:t>
            </a:r>
            <a:r>
              <a:rPr lang="fr-FR" sz="2000" dirty="0" smtClean="0"/>
              <a:t>dédiées et coordonnées</a:t>
            </a:r>
            <a:endParaRPr lang="fr-FR" sz="2000" dirty="0"/>
          </a:p>
          <a:p>
            <a:pPr lvl="1"/>
            <a:endParaRPr lang="fr-FR" sz="2000" dirty="0"/>
          </a:p>
          <a:p>
            <a:endParaRPr lang="fr-FR" dirty="0"/>
          </a:p>
          <a:p>
            <a:endParaRPr lang="fr-FR" sz="2800" dirty="0"/>
          </a:p>
          <a:p>
            <a:pPr marL="180000" lvl="1" indent="0">
              <a:buNone/>
            </a:pPr>
            <a:endParaRPr lang="fr-FR" sz="2000" dirty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300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ppt_MTEI_DEET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ésentation5" id="{5EECA28A-2324-4AAA-9604-5E82600C98FF}" vid="{AD21FD0B-84F7-4345-8B93-15B4276EA6E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ppt_MTEI_DEETS</Template>
  <TotalTime>144</TotalTime>
  <Words>1482</Words>
  <Application>Microsoft Office PowerPoint</Application>
  <PresentationFormat>Affichage à l'écran (16:9)</PresentationFormat>
  <Paragraphs>191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Presentation ppt_MTEI_DEETS</vt:lpstr>
      <vt:lpstr>Présentation PowerPoint</vt:lpstr>
      <vt:lpstr>Présentation PowerPoint</vt:lpstr>
      <vt:lpstr>CROCT COMPOSITION</vt:lpstr>
      <vt:lpstr>CROCT COMPOSITION</vt:lpstr>
      <vt:lpstr>CROCT MISSIONS</vt:lpstr>
      <vt:lpstr>GROUPE PERMANENT REGIONAL D’ORIENTATION</vt:lpstr>
      <vt:lpstr>PLAN SANTE TRAVAIL 4 Orientations nationales</vt:lpstr>
      <vt:lpstr>AXE 1 : Prévention primaire,  culture de prévention</vt:lpstr>
      <vt:lpstr>AXE 2 Prévention de la désinsertion,  de l’usure et maintien dans l’emploi</vt:lpstr>
      <vt:lpstr>AXE 3 : Pilotage et gouvernance</vt:lpstr>
      <vt:lpstr>AXE 4 : Politique de santé aux travail  face aux défis</vt:lpstr>
      <vt:lpstr>ELABORATION DU PRST 4</vt:lpstr>
      <vt:lpstr>GROUPES DE TRAVAIL</vt:lpstr>
      <vt:lpstr>ELABORATION DU PRST 4</vt:lpstr>
      <vt:lpstr>LOI SANTE TRAVAIL</vt:lpstr>
      <vt:lpstr>DOCUMENT UNIQUE D’EVALUATION DES RISQUES PROFESSIONNELS</vt:lpstr>
      <vt:lpstr>ACTIONS DE PREVENTION</vt:lpstr>
      <vt:lpstr>FORMATION</vt:lpstr>
      <vt:lpstr>SERVICES DE PREVENTION ET DE SANTE AU TRAVAIL (SPST) </vt:lpstr>
      <vt:lpstr>SERVICES DE PREVENTION ET DE SANTE AU TRAVAIL (SPST) </vt:lpstr>
      <vt:lpstr>PREVENTION DE LA DESINSERTION</vt:lpstr>
      <vt:lpstr>Présentation PowerPoint</vt:lpstr>
    </vt:vector>
  </TitlesOfParts>
  <Manager>Client</Manager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d’emploi</dc:title>
  <dc:subject>Client</dc:subject>
  <dc:creator>VIGNAU Florence (DR974)</dc:creator>
  <cp:lastModifiedBy>MERCADER Pierre (DR974)</cp:lastModifiedBy>
  <cp:revision>22</cp:revision>
  <dcterms:created xsi:type="dcterms:W3CDTF">2021-04-29T05:47:32Z</dcterms:created>
  <dcterms:modified xsi:type="dcterms:W3CDTF">2021-10-27T03:36:08Z</dcterms:modified>
</cp:coreProperties>
</file>